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7" r:id="rId10"/>
    <p:sldId id="264" r:id="rId11"/>
    <p:sldId id="269" r:id="rId12"/>
    <p:sldId id="265" r:id="rId13"/>
    <p:sldId id="266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06"/>
  </p:normalViewPr>
  <p:slideViewPr>
    <p:cSldViewPr snapToGrid="0" snapToObjects="1">
      <p:cViewPr varScale="1">
        <p:scale>
          <a:sx n="76" d="100"/>
          <a:sy n="7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https://d.docs.live.net/c57182df353e19d8/Documents/Projec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https://d.docs.live.net/c57182df353e19d8/Documents/Proje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OMP read + write. No MPI barriers. Less memory per rank.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953125"/>
                  <c:y val="0.0812182741116751"/>
                </c:manualLayout>
              </c:layout>
              <c:tx>
                <c:rich>
                  <a:bodyPr/>
                  <a:lstStyle/>
                  <a:p>
                    <a:r>
                      <a:rPr lang="en-US" sz="1500"/>
                      <a:t>2 threads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260416666666667"/>
                  <c:y val="0.0406091370558376"/>
                </c:manualLayout>
              </c:layout>
              <c:tx>
                <c:rich>
                  <a:bodyPr/>
                  <a:lstStyle/>
                  <a:p>
                    <a:r>
                      <a:rPr lang="en-US" sz="1500"/>
                      <a:t>2</a:t>
                    </a:r>
                    <a:r>
                      <a:rPr lang="en-US" sz="1500" baseline="0"/>
                      <a:t> threads</a:t>
                    </a:r>
                    <a:endParaRPr lang="en-US" sz="150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Sheet1!$D$3:$D$16</c:f>
              <c:numCache>
                <c:formatCode>General</c:formatCode>
                <c:ptCount val="14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</c:numCache>
            </c:numRef>
          </c:cat>
          <c:val>
            <c:numRef>
              <c:f>Sheet1!$K$15:$K$16</c:f>
              <c:numCache>
                <c:formatCode>General</c:formatCode>
                <c:ptCount val="2"/>
                <c:pt idx="0">
                  <c:v>1990.1726</c:v>
                </c:pt>
                <c:pt idx="1">
                  <c:v>1763.0566</c:v>
                </c:pt>
              </c:numCache>
            </c:numRef>
          </c:val>
          <c:smooth val="0"/>
        </c:ser>
        <c:ser>
          <c:idx val="1"/>
          <c:order val="1"/>
          <c:tx>
            <c:v>OMP read + write. No MPI barriers. 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0.03125"/>
                  <c:y val="-0.0365482233502538"/>
                </c:manualLayout>
              </c:layout>
              <c:tx>
                <c:rich>
                  <a:bodyPr/>
                  <a:lstStyle/>
                  <a:p>
                    <a:r>
                      <a:rPr lang="en-US" sz="1500"/>
                      <a:t>2 threads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04166666666667"/>
                  <c:y val="-0.0385786802030457"/>
                </c:manualLayout>
              </c:layout>
              <c:tx>
                <c:rich>
                  <a:bodyPr/>
                  <a:lstStyle/>
                  <a:p>
                    <a:r>
                      <a:rPr lang="en-US" sz="1500"/>
                      <a:t>68 cores, 2 threads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2734375"/>
                  <c:y val="-0.0791878172588832"/>
                </c:manualLayout>
              </c:layout>
              <c:tx>
                <c:rich>
                  <a:bodyPr/>
                  <a:lstStyle/>
                  <a:p>
                    <a:r>
                      <a:rPr lang="en-US" sz="1500"/>
                      <a:t>79 cores, 2 threads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Sheet1!$D$3:$D$16</c:f>
              <c:numCache>
                <c:formatCode>General</c:formatCode>
                <c:ptCount val="14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</c:numCache>
            </c:numRef>
          </c:cat>
          <c:val>
            <c:numRef>
              <c:f>Sheet1!$K$10:$K$13</c:f>
              <c:numCache>
                <c:formatCode>General</c:formatCode>
                <c:ptCount val="4"/>
                <c:pt idx="0">
                  <c:v>2864.2578</c:v>
                </c:pt>
                <c:pt idx="1">
                  <c:v>2107.191</c:v>
                </c:pt>
                <c:pt idx="2">
                  <c:v>3068.0274</c:v>
                </c:pt>
                <c:pt idx="3">
                  <c:v>3586.2492</c:v>
                </c:pt>
              </c:numCache>
            </c:numRef>
          </c:val>
          <c:smooth val="0"/>
        </c:ser>
        <c:ser>
          <c:idx val="2"/>
          <c:order val="2"/>
          <c:tx>
            <c:v>OMP read + write. 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872395833333333"/>
                  <c:y val="0.117766497461929"/>
                </c:manualLayout>
              </c:layout>
              <c:tx>
                <c:rich>
                  <a:bodyPr/>
                  <a:lstStyle/>
                  <a:p>
                    <a:r>
                      <a:rPr lang="en-US" sz="1500"/>
                      <a:t>2 threads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638020833333333"/>
                  <c:y val="-0.06497461928934"/>
                </c:manualLayout>
              </c:layout>
              <c:tx>
                <c:rich>
                  <a:bodyPr/>
                  <a:lstStyle/>
                  <a:p>
                    <a:r>
                      <a:rPr lang="en-US" sz="1500"/>
                      <a:t>3 threads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Sheet1!$D$3:$D$16</c:f>
              <c:numCache>
                <c:formatCode>General</c:formatCode>
                <c:ptCount val="14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</c:numCache>
            </c:numRef>
          </c:cat>
          <c:val>
            <c:numRef>
              <c:f>Sheet1!$K$8:$K$9</c:f>
              <c:numCache>
                <c:formatCode>General</c:formatCode>
                <c:ptCount val="2"/>
                <c:pt idx="0">
                  <c:v>2733.106</c:v>
                </c:pt>
                <c:pt idx="1">
                  <c:v>3047.2728</c:v>
                </c:pt>
              </c:numCache>
            </c:numRef>
          </c:val>
          <c:smooth val="0"/>
        </c:ser>
        <c:ser>
          <c:idx val="3"/>
          <c:order val="3"/>
          <c:tx>
            <c:v>OMP read + mask. 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77604166666666"/>
                  <c:y val="-0.14010152284264"/>
                </c:manualLayout>
              </c:layout>
              <c:tx>
                <c:rich>
                  <a:bodyPr/>
                  <a:lstStyle/>
                  <a:p>
                    <a:r>
                      <a:rPr lang="en-US" sz="1500"/>
                      <a:t>2 threads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Sheet1!$D$3:$D$16</c:f>
              <c:numCache>
                <c:formatCode>General</c:formatCode>
                <c:ptCount val="14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</c:numCache>
            </c:numRef>
          </c:cat>
          <c:val>
            <c:numRef>
              <c:f>Sheet1!$K$7</c:f>
              <c:numCache>
                <c:formatCode>General</c:formatCode>
                <c:ptCount val="1"/>
                <c:pt idx="0">
                  <c:v>2911.2962</c:v>
                </c:pt>
              </c:numCache>
            </c:numRef>
          </c:val>
          <c:smooth val="0"/>
        </c:ser>
        <c:ser>
          <c:idx val="4"/>
          <c:order val="4"/>
          <c:tx>
            <c:v>OMP read. 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2890625"/>
                  <c:y val="0.0284263959390861"/>
                </c:manualLayout>
              </c:layout>
              <c:tx>
                <c:rich>
                  <a:bodyPr/>
                  <a:lstStyle/>
                  <a:p>
                    <a:r>
                      <a:rPr lang="en-US" sz="1500"/>
                      <a:t>2 threads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Sheet1!$D$3:$D$16</c:f>
              <c:numCache>
                <c:formatCode>General</c:formatCode>
                <c:ptCount val="14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</c:numCache>
            </c:numRef>
          </c:cat>
          <c:val>
            <c:numRef>
              <c:f>Sheet1!$K$6</c:f>
              <c:numCache>
                <c:formatCode>General</c:formatCode>
                <c:ptCount val="1"/>
                <c:pt idx="0">
                  <c:v>2436.626999999999</c:v>
                </c:pt>
              </c:numCache>
            </c:numRef>
          </c:val>
          <c:smooth val="0"/>
        </c:ser>
        <c:ser>
          <c:idx val="5"/>
          <c:order val="5"/>
          <c:tx>
            <c:v>No OMP.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911458333333333"/>
                  <c:y val="-0.067004996202885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500"/>
                      <a:t>7 threads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7434895833333"/>
                      <c:h val="0.0466701307006675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156250000000001"/>
                  <c:y val="-0.146192893401015"/>
                </c:manualLayout>
              </c:layout>
              <c:tx>
                <c:rich>
                  <a:bodyPr/>
                  <a:lstStyle/>
                  <a:p>
                    <a:r>
                      <a:rPr lang="en-US" sz="1500"/>
                      <a:t>0 threads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585937500000001"/>
                  <c:y val="-0.138071065989848"/>
                </c:manualLayout>
              </c:layout>
              <c:tx>
                <c:rich>
                  <a:bodyPr/>
                  <a:lstStyle/>
                  <a:p>
                    <a:r>
                      <a:rPr lang="en-US" sz="1500"/>
                      <a:t>5 threads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Sheet1!$D$3:$D$16</c:f>
              <c:numCache>
                <c:formatCode>General</c:formatCode>
                <c:ptCount val="14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</c:numCache>
            </c:numRef>
          </c:cat>
          <c:val>
            <c:numRef>
              <c:f>Sheet1!$K$3:$K$5</c:f>
              <c:numCache>
                <c:formatCode>General</c:formatCode>
                <c:ptCount val="3"/>
                <c:pt idx="0">
                  <c:v>6678.299</c:v>
                </c:pt>
                <c:pt idx="1">
                  <c:v>4638.046</c:v>
                </c:pt>
                <c:pt idx="2">
                  <c:v>4491.3828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1653264"/>
        <c:axId val="1125887936"/>
      </c:lineChart>
      <c:catAx>
        <c:axId val="1061653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887936"/>
        <c:crosses val="autoZero"/>
        <c:auto val="1"/>
        <c:lblAlgn val="ctr"/>
        <c:lblOffset val="100"/>
        <c:noMultiLvlLbl val="0"/>
      </c:catAx>
      <c:valAx>
        <c:axId val="112588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65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56714546558877"/>
          <c:y val="0.319876343150476"/>
          <c:w val="0.893407867063054"/>
          <c:h val="0.60349932316215"/>
        </c:manualLayout>
      </c:layout>
      <c:lineChart>
        <c:grouping val="standard"/>
        <c:varyColors val="0"/>
        <c:ser>
          <c:idx val="0"/>
          <c:order val="0"/>
          <c:tx>
            <c:strRef>
              <c:f>Sheet1!$E$21</c:f>
              <c:strCache>
                <c:ptCount val="1"/>
                <c:pt idx="0">
                  <c:v>no omp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Sheet1!$D$22:$D$37</c:f>
              <c:numCache>
                <c:formatCode>General</c:formatCode>
                <c:ptCount val="16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  <c:pt idx="14">
                  <c:v>68.0</c:v>
                </c:pt>
                <c:pt idx="15">
                  <c:v>79.0</c:v>
                </c:pt>
              </c:numCache>
            </c:numRef>
          </c:cat>
          <c:val>
            <c:numRef>
              <c:f>Sheet1!$E$22:$E$37</c:f>
              <c:numCache>
                <c:formatCode>General</c:formatCode>
                <c:ptCount val="16"/>
                <c:pt idx="0">
                  <c:v>6678.299</c:v>
                </c:pt>
                <c:pt idx="1">
                  <c:v>4638.046</c:v>
                </c:pt>
                <c:pt idx="2">
                  <c:v>4491.3828</c:v>
                </c:pt>
                <c:pt idx="4">
                  <c:v>2867.075</c:v>
                </c:pt>
                <c:pt idx="5">
                  <c:v>3586.2492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Sheet1!$F$21</c:f>
              <c:strCache>
                <c:ptCount val="1"/>
                <c:pt idx="0">
                  <c:v>omp: read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Sheet1!$D$22:$D$37</c:f>
              <c:numCache>
                <c:formatCode>General</c:formatCode>
                <c:ptCount val="16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  <c:pt idx="14">
                  <c:v>68.0</c:v>
                </c:pt>
                <c:pt idx="15">
                  <c:v>79.0</c:v>
                </c:pt>
              </c:numCache>
            </c:numRef>
          </c:cat>
          <c:val>
            <c:numRef>
              <c:f>Sheet1!$F$22:$F$37</c:f>
              <c:numCache>
                <c:formatCode>General</c:formatCode>
                <c:ptCount val="16"/>
                <c:pt idx="6">
                  <c:v>2864.2578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Sheet1!$G$21</c:f>
              <c:strCache>
                <c:ptCount val="1"/>
                <c:pt idx="0">
                  <c:v>omp read + smooth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Sheet1!$D$22:$D$37</c:f>
              <c:numCache>
                <c:formatCode>General</c:formatCode>
                <c:ptCount val="16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  <c:pt idx="14">
                  <c:v>68.0</c:v>
                </c:pt>
                <c:pt idx="15">
                  <c:v>79.0</c:v>
                </c:pt>
              </c:numCache>
            </c:numRef>
          </c:cat>
          <c:val>
            <c:numRef>
              <c:f>Sheet1!$G$22:$G$37</c:f>
              <c:numCache>
                <c:formatCode>General</c:formatCode>
                <c:ptCount val="16"/>
                <c:pt idx="7">
                  <c:v>2911.2962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Sheet1!$H$21</c:f>
              <c:strCache>
                <c:ptCount val="1"/>
                <c:pt idx="0">
                  <c:v>omp read + write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Sheet1!$D$22:$D$37</c:f>
              <c:numCache>
                <c:formatCode>General</c:formatCode>
                <c:ptCount val="16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  <c:pt idx="14">
                  <c:v>68.0</c:v>
                </c:pt>
                <c:pt idx="15">
                  <c:v>79.0</c:v>
                </c:pt>
              </c:numCache>
            </c:numRef>
          </c:cat>
          <c:val>
            <c:numRef>
              <c:f>Sheet1!$H$22:$H$37</c:f>
              <c:numCache>
                <c:formatCode>General</c:formatCode>
                <c:ptCount val="16"/>
                <c:pt idx="8">
                  <c:v>2534.538</c:v>
                </c:pt>
                <c:pt idx="9">
                  <c:v>3047.2728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Sheet1!$I$21</c:f>
              <c:strCache>
                <c:ptCount val="1"/>
                <c:pt idx="0">
                  <c:v>omp read + write + no barriers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Sheet1!$D$22:$D$37</c:f>
              <c:numCache>
                <c:formatCode>General</c:formatCode>
                <c:ptCount val="16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  <c:pt idx="14">
                  <c:v>68.0</c:v>
                </c:pt>
                <c:pt idx="15">
                  <c:v>79.0</c:v>
                </c:pt>
              </c:numCache>
            </c:numRef>
          </c:cat>
          <c:val>
            <c:numRef>
              <c:f>Sheet1!$I$22:$I$37</c:f>
              <c:numCache>
                <c:formatCode>General</c:formatCode>
                <c:ptCount val="16"/>
                <c:pt idx="3">
                  <c:v>2436.626999999999</c:v>
                </c:pt>
                <c:pt idx="10">
                  <c:v>2107.191</c:v>
                </c:pt>
                <c:pt idx="14">
                  <c:v>2133.8054</c:v>
                </c:pt>
                <c:pt idx="15">
                  <c:v>2187.2158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Sheet1!$J$21</c:f>
              <c:strCache>
                <c:ptCount val="1"/>
                <c:pt idx="0">
                  <c:v>omp read + write + no barriers + less memory per rank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Sheet1!$D$22:$D$37</c:f>
              <c:numCache>
                <c:formatCode>General</c:formatCode>
                <c:ptCount val="16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  <c:pt idx="14">
                  <c:v>68.0</c:v>
                </c:pt>
                <c:pt idx="15">
                  <c:v>79.0</c:v>
                </c:pt>
              </c:numCache>
            </c:numRef>
          </c:cat>
          <c:val>
            <c:numRef>
              <c:f>Sheet1!$J$22:$J$37</c:f>
              <c:numCache>
                <c:formatCode>General</c:formatCode>
                <c:ptCount val="16"/>
                <c:pt idx="11">
                  <c:v>1990.1726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Sheet1!$K$21</c:f>
              <c:strCache>
                <c:ptCount val="1"/>
                <c:pt idx="0">
                  <c:v>omp read + write + no barriers + less memory per rank + last process frame improved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Sheet1!$D$22:$D$37</c:f>
              <c:numCache>
                <c:formatCode>General</c:formatCode>
                <c:ptCount val="16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  <c:pt idx="14">
                  <c:v>68.0</c:v>
                </c:pt>
                <c:pt idx="15">
                  <c:v>79.0</c:v>
                </c:pt>
              </c:numCache>
            </c:numRef>
          </c:cat>
          <c:val>
            <c:numRef>
              <c:f>Sheet1!$K$22:$K$37</c:f>
              <c:numCache>
                <c:formatCode>General</c:formatCode>
                <c:ptCount val="16"/>
                <c:pt idx="12">
                  <c:v>1763.0566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Sheet1!$L$21</c:f>
              <c:strCache>
                <c:ptCount val="1"/>
                <c:pt idx="0">
                  <c:v>omp: parsing, write. No MPI barriers. Better spatial locality. Improved assignment of last frame per process. ON GPU. 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Sheet1!$D$22:$D$37</c:f>
              <c:numCache>
                <c:formatCode>General</c:formatCode>
                <c:ptCount val="16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48.0</c:v>
                </c:pt>
                <c:pt idx="4">
                  <c:v>64.0</c:v>
                </c:pt>
                <c:pt idx="5">
                  <c:v>64.0</c:v>
                </c:pt>
                <c:pt idx="6">
                  <c:v>64.0</c:v>
                </c:pt>
                <c:pt idx="7">
                  <c:v>64.0</c:v>
                </c:pt>
                <c:pt idx="8">
                  <c:v>64.0</c:v>
                </c:pt>
                <c:pt idx="9">
                  <c:v>64.0</c:v>
                </c:pt>
                <c:pt idx="10">
                  <c:v>64.0</c:v>
                </c:pt>
                <c:pt idx="11">
                  <c:v>64.0</c:v>
                </c:pt>
                <c:pt idx="12">
                  <c:v>64.0</c:v>
                </c:pt>
                <c:pt idx="13">
                  <c:v>64.0</c:v>
                </c:pt>
                <c:pt idx="14">
                  <c:v>68.0</c:v>
                </c:pt>
                <c:pt idx="15">
                  <c:v>79.0</c:v>
                </c:pt>
              </c:numCache>
            </c:numRef>
          </c:cat>
          <c:val>
            <c:numRef>
              <c:f>Sheet1!$L$22:$L$37</c:f>
              <c:numCache>
                <c:formatCode>General</c:formatCode>
                <c:ptCount val="16"/>
                <c:pt idx="13">
                  <c:v>1164.7854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5304000"/>
        <c:axId val="1125380544"/>
      </c:lineChart>
      <c:catAx>
        <c:axId val="1125304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 dirty="0" smtClean="0"/>
                  <a:t>Cores</a:t>
                </a:r>
                <a:endParaRPr lang="en-US" sz="15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380544"/>
        <c:crosses val="autoZero"/>
        <c:auto val="1"/>
        <c:lblAlgn val="ctr"/>
        <c:lblOffset val="100"/>
        <c:noMultiLvlLbl val="0"/>
      </c:catAx>
      <c:valAx>
        <c:axId val="1125380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 dirty="0" smtClean="0"/>
                  <a:t>Time</a:t>
                </a:r>
                <a:r>
                  <a:rPr lang="en-US" sz="1500" baseline="0" dirty="0" smtClean="0"/>
                  <a:t> (</a:t>
                </a:r>
                <a:r>
                  <a:rPr lang="en-US" sz="1500" baseline="0" dirty="0" err="1" smtClean="0"/>
                  <a:t>ms</a:t>
                </a:r>
                <a:r>
                  <a:rPr lang="en-US" sz="1500" baseline="0" dirty="0" smtClean="0"/>
                  <a:t>)</a:t>
                </a:r>
                <a:endParaRPr lang="en-US" sz="15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304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215632620158957"/>
          <c:y val="0.101558883357225"/>
          <c:w val="0.95542931675906"/>
          <c:h val="0.184349147970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2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9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4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9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98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5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0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47C4D-275B-6C4D-8963-64040273D91A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E2FB8-378C-9943-B2D6-34864318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6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ing.llnl.gov/tutorials/mpi/" TargetMode="External"/><Relationship Id="rId4" Type="http://schemas.openxmlformats.org/officeDocument/2006/relationships/hyperlink" Target="https://stackoverflow.com/questions/9269399/sending-blocks-of-2d-array-in-c-using-mpi/9271753#9271753" TargetMode="External"/><Relationship Id="rId5" Type="http://schemas.openxmlformats.org/officeDocument/2006/relationships/hyperlink" Target="https://stackoverflow.com/questions/26998223/what-is-the-difference-between-contiguous-and-non-contiguous-arrays" TargetMode="External"/><Relationship Id="rId6" Type="http://schemas.openxmlformats.org/officeDocument/2006/relationships/hyperlink" Target="https://www2.warwick.ac.uk/fac/sci/dcs/people/research/csrcbc/teaching/hpcseminars/seminars07/mpierrors/" TargetMode="External"/><Relationship Id="rId7" Type="http://schemas.openxmlformats.org/officeDocument/2006/relationships/hyperlink" Target="https://stackoverflow.com/questions/5512245/mpi-scatter-sending-columns-of-2d-array" TargetMode="External"/><Relationship Id="rId8" Type="http://schemas.openxmlformats.org/officeDocument/2006/relationships/hyperlink" Target="http://web.stanford.edu/class/cme213/files/lectures/Lecture_20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puting.llnl.gov/tutorials/openMP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Hybrid Programing with </a:t>
            </a:r>
            <a:br>
              <a:rPr lang="en-US" dirty="0" smtClean="0"/>
            </a:br>
            <a:r>
              <a:rPr lang="en-US" dirty="0" smtClean="0"/>
              <a:t>MPI + </a:t>
            </a:r>
            <a:r>
              <a:rPr lang="en-US" dirty="0" err="1" smtClean="0"/>
              <a:t>OpenMP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31529"/>
            <a:ext cx="9144000" cy="1655762"/>
          </a:xfrm>
        </p:spPr>
        <p:txBody>
          <a:bodyPr/>
          <a:lstStyle/>
          <a:p>
            <a:r>
              <a:rPr lang="en-US" dirty="0" smtClean="0"/>
              <a:t>Bruno Costa </a:t>
            </a:r>
            <a:r>
              <a:rPr lang="en-US" dirty="0" err="1" smtClean="0"/>
              <a:t>Rendón</a:t>
            </a:r>
            <a:endParaRPr lang="en-US" dirty="0" smtClean="0"/>
          </a:p>
          <a:p>
            <a:r>
              <a:rPr lang="en-US" dirty="0" smtClean="0"/>
              <a:t>High-Performance Computing</a:t>
            </a:r>
          </a:p>
          <a:p>
            <a:r>
              <a:rPr lang="en-US" dirty="0" smtClean="0"/>
              <a:t>Fall 2017</a:t>
            </a:r>
          </a:p>
        </p:txBody>
      </p:sp>
    </p:spTree>
    <p:extLst>
      <p:ext uri="{BB962C8B-B14F-4D97-AF65-F5344CB8AC3E}">
        <p14:creationId xmlns:p14="http://schemas.microsoft.com/office/powerpoint/2010/main" val="7115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01" y="3266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8738078"/>
              </p:ext>
            </p:extLst>
          </p:nvPr>
        </p:nvGraphicFramePr>
        <p:xfrm>
          <a:off x="14474795" y="32667"/>
          <a:ext cx="9693630" cy="2992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968632"/>
              </p:ext>
            </p:extLst>
          </p:nvPr>
        </p:nvGraphicFramePr>
        <p:xfrm>
          <a:off x="0" y="492368"/>
          <a:ext cx="12218003" cy="6365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0136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Console 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31" y="1887635"/>
            <a:ext cx="5071337" cy="4006056"/>
          </a:xfrm>
        </p:spPr>
      </p:pic>
    </p:spTree>
    <p:extLst>
      <p:ext uri="{BB962C8B-B14F-4D97-AF65-F5344CB8AC3E}">
        <p14:creationId xmlns:p14="http://schemas.microsoft.com/office/powerpoint/2010/main" val="6550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Motion detection scatter with </a:t>
            </a:r>
            <a:r>
              <a:rPr lang="en-US" dirty="0" err="1" smtClean="0"/>
              <a:t>MatLab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1279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Optimized number of cores. 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Optimized number of threads.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Optimized workload per thread.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Exploit temporal locality. 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Applied workload balances. 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Optimized algorithm with less if statements. 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Optimized spatial locality.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Optimized synchronization </a:t>
            </a:r>
            <a:r>
              <a:rPr lang="mr-IN" dirty="0" smtClean="0">
                <a:solidFill>
                  <a:schemeClr val="accent6"/>
                </a:solidFill>
              </a:rPr>
              <a:t>–</a:t>
            </a:r>
            <a:r>
              <a:rPr lang="en-US" dirty="0" smtClean="0">
                <a:solidFill>
                  <a:schemeClr val="accent6"/>
                </a:solidFill>
              </a:rPr>
              <a:t> by removing it. </a:t>
            </a:r>
          </a:p>
          <a:p>
            <a:endParaRPr lang="en-US" dirty="0" smtClean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 smtClean="0"/>
              <a:t>LLNL </a:t>
            </a:r>
            <a:r>
              <a:rPr lang="en-US" b="1" dirty="0" err="1" smtClean="0"/>
              <a:t>OpenMP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https://computing.llnl.gov/tutorials/openMP/</a:t>
            </a:r>
            <a:endParaRPr lang="en-US" dirty="0" smtClean="0"/>
          </a:p>
          <a:p>
            <a:pPr>
              <a:lnSpc>
                <a:spcPct val="170000"/>
              </a:lnSpc>
            </a:pPr>
            <a:r>
              <a:rPr lang="en-US" b="1" dirty="0" smtClean="0"/>
              <a:t>LLNL MPI: </a:t>
            </a:r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computing.llnl.gov</a:t>
            </a:r>
            <a:r>
              <a:rPr lang="en-US" dirty="0" smtClean="0">
                <a:hlinkClick r:id="rId3"/>
              </a:rPr>
              <a:t>/tutorials/</a:t>
            </a:r>
            <a:r>
              <a:rPr lang="en-US" dirty="0" err="1" smtClean="0">
                <a:hlinkClick r:id="rId3"/>
              </a:rPr>
              <a:t>mpi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>
              <a:lnSpc>
                <a:spcPct val="170000"/>
              </a:lnSpc>
            </a:pPr>
            <a:r>
              <a:rPr lang="en-US" b="1" dirty="0" smtClean="0"/>
              <a:t>Gather + </a:t>
            </a:r>
            <a:r>
              <a:rPr lang="en-US" b="1" dirty="0" err="1" smtClean="0"/>
              <a:t>Scattter</a:t>
            </a:r>
            <a:r>
              <a:rPr lang="en-US" b="1" dirty="0" smtClean="0"/>
              <a:t> Bottleneck: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stackoverflow.com/questions/9269399/sending-blocks-of-2d-array-in-c-using-mpi/9271753#9271753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b="1" dirty="0" smtClean="0"/>
              <a:t>Contiguity: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stackoverflow.com/questions/26998223/what-is-the-difference-between-contiguous-and-non-contiguous-arrays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b="1" dirty="0" smtClean="0"/>
              <a:t>MPI Error Table: </a:t>
            </a:r>
            <a:r>
              <a:rPr lang="en-US" dirty="0" smtClean="0">
                <a:hlinkClick r:id="rId6"/>
              </a:rPr>
              <a:t>https://www2.warwick.ac.uk/fac/sci/dcs/people/research/csrcbc/teaching/hpcseminars/seminars07/mpierrors/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b="1" dirty="0" smtClean="0"/>
              <a:t>How to allocate contiguous memory: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err="1" smtClean="0">
                <a:hlinkClick r:id="rId7"/>
              </a:rPr>
              <a:t>stackoverflow.com</a:t>
            </a:r>
            <a:r>
              <a:rPr lang="en-US" dirty="0" smtClean="0">
                <a:hlinkClick r:id="rId7"/>
              </a:rPr>
              <a:t>/questions/5512245/mpi-scatter-sending-columns-of-2d-array</a:t>
            </a:r>
            <a:endParaRPr lang="en-US" dirty="0" smtClean="0"/>
          </a:p>
          <a:p>
            <a:pPr>
              <a:lnSpc>
                <a:spcPct val="170000"/>
              </a:lnSpc>
            </a:pPr>
            <a:r>
              <a:rPr lang="en-US" b="1" dirty="0" smtClean="0"/>
              <a:t>MPI </a:t>
            </a:r>
            <a:r>
              <a:rPr lang="en-US" b="1" dirty="0" err="1" smtClean="0"/>
              <a:t>Comm</a:t>
            </a:r>
            <a:r>
              <a:rPr lang="en-US" b="1" dirty="0"/>
              <a:t> </a:t>
            </a:r>
            <a:r>
              <a:rPr lang="en-US" b="1" dirty="0" smtClean="0"/>
              <a:t>channels + gather + scatter: </a:t>
            </a: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://web.stanford.edu/class/cme213/files/lectures/Lecture_20.pdf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3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274" y="2545618"/>
            <a:ext cx="3030415" cy="1325563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378788" cy="4443889"/>
          </a:xfrm>
        </p:spPr>
      </p:pic>
      <p:sp>
        <p:nvSpPr>
          <p:cNvPr id="5" name="TextBox 4"/>
          <p:cNvSpPr txBox="1"/>
          <p:nvPr/>
        </p:nvSpPr>
        <p:spPr>
          <a:xfrm>
            <a:off x="3283624" y="4878078"/>
            <a:ext cx="1487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Frames: 485</a:t>
            </a:r>
          </a:p>
          <a:p>
            <a:r>
              <a:rPr lang="en-US" dirty="0" smtClean="0"/>
              <a:t>Rows: 288</a:t>
            </a:r>
          </a:p>
          <a:p>
            <a:r>
              <a:rPr lang="en-US" dirty="0" smtClean="0"/>
              <a:t>Columns: 384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23018" y="1571607"/>
            <a:ext cx="4114800" cy="234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 smtClean="0"/>
              <a:t>Steps: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 </a:t>
            </a:r>
            <a:r>
              <a:rPr lang="en-US" sz="2500" dirty="0" smtClean="0"/>
              <a:t> (1) Smooth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 </a:t>
            </a:r>
            <a:r>
              <a:rPr lang="en-US" sz="2500" dirty="0" smtClean="0"/>
              <a:t> (2) Temporal Derivative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 </a:t>
            </a:r>
            <a:r>
              <a:rPr lang="en-US" sz="2500" dirty="0" smtClean="0"/>
              <a:t> (3) Normalize with threshold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70752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42936"/>
            <a:ext cx="4774809" cy="1373533"/>
          </a:xfrm>
        </p:spPr>
        <p:txBody>
          <a:bodyPr/>
          <a:lstStyle/>
          <a:p>
            <a:r>
              <a:rPr lang="en-US" dirty="0" smtClean="0"/>
              <a:t>Project Objectives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16469"/>
            <a:ext cx="4957689" cy="2690104"/>
          </a:xfrm>
        </p:spPr>
        <p:txBody>
          <a:bodyPr/>
          <a:lstStyle/>
          <a:p>
            <a:r>
              <a:rPr lang="en-US" dirty="0" smtClean="0"/>
              <a:t>Optimize number of cores. </a:t>
            </a:r>
          </a:p>
          <a:p>
            <a:r>
              <a:rPr lang="en-US" dirty="0" smtClean="0"/>
              <a:t>Optimize number of threads.</a:t>
            </a:r>
          </a:p>
          <a:p>
            <a:r>
              <a:rPr lang="en-US" dirty="0" smtClean="0"/>
              <a:t>Optimize workload per thread.</a:t>
            </a:r>
          </a:p>
          <a:p>
            <a:r>
              <a:rPr lang="en-US" dirty="0" smtClean="0"/>
              <a:t>Exploit temporal locality. </a:t>
            </a:r>
          </a:p>
          <a:p>
            <a:r>
              <a:rPr lang="en-US" dirty="0" smtClean="0"/>
              <a:t>Apply workload balances.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95889" y="1042936"/>
            <a:ext cx="52894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Project Requirements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95889" y="2416469"/>
            <a:ext cx="4957689" cy="269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Gray text values of images.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5" b="33210"/>
          <a:stretch/>
        </p:blipFill>
        <p:spPr>
          <a:xfrm>
            <a:off x="5978770" y="3048000"/>
            <a:ext cx="4401363" cy="31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3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9" y="1825625"/>
            <a:ext cx="10091181" cy="4351338"/>
          </a:xfrm>
        </p:spPr>
      </p:pic>
    </p:spTree>
    <p:extLst>
      <p:ext uri="{BB962C8B-B14F-4D97-AF65-F5344CB8AC3E}">
        <p14:creationId xmlns:p14="http://schemas.microsoft.com/office/powerpoint/2010/main" val="8809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5802"/>
            <a:ext cx="10515600" cy="1325563"/>
          </a:xfrm>
        </p:spPr>
        <p:txBody>
          <a:bodyPr/>
          <a:lstStyle/>
          <a:p>
            <a:r>
              <a:rPr lang="en-US" dirty="0" smtClean="0"/>
              <a:t>Creating 3D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640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int</a:t>
            </a:r>
            <a:r>
              <a:rPr lang="en-US" dirty="0" smtClean="0"/>
              <a:t> ***video = new </a:t>
            </a:r>
            <a:r>
              <a:rPr lang="en-US" dirty="0" err="1" smtClean="0"/>
              <a:t>int</a:t>
            </a:r>
            <a:r>
              <a:rPr lang="en-US" dirty="0" smtClean="0"/>
              <a:t> **[FRAMES_PER_RANK];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0; </a:t>
            </a:r>
            <a:r>
              <a:rPr lang="en-US" dirty="0" err="1" smtClean="0"/>
              <a:t>i</a:t>
            </a:r>
            <a:r>
              <a:rPr lang="en-US" dirty="0" smtClean="0"/>
              <a:t> &lt; FRAMES_PER_RANK; </a:t>
            </a:r>
            <a:r>
              <a:rPr lang="en-US" dirty="0" err="1" smtClean="0"/>
              <a:t>i</a:t>
            </a:r>
            <a:r>
              <a:rPr lang="en-US" dirty="0" smtClean="0"/>
              <a:t>++)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video[</a:t>
            </a:r>
            <a:r>
              <a:rPr lang="en-US" dirty="0" err="1" smtClean="0"/>
              <a:t>i</a:t>
            </a:r>
            <a:r>
              <a:rPr lang="en-US" dirty="0" smtClean="0"/>
              <a:t>] = new </a:t>
            </a:r>
            <a:r>
              <a:rPr lang="en-US" dirty="0" err="1" smtClean="0"/>
              <a:t>int</a:t>
            </a:r>
            <a:r>
              <a:rPr lang="en-US" dirty="0" smtClean="0"/>
              <a:t>*[ROWS];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for(</a:t>
            </a:r>
            <a:r>
              <a:rPr lang="en-US" dirty="0" err="1" smtClean="0"/>
              <a:t>int</a:t>
            </a:r>
            <a:r>
              <a:rPr lang="en-US" dirty="0" smtClean="0"/>
              <a:t> j = 0; j &lt; ROWS; </a:t>
            </a:r>
            <a:r>
              <a:rPr lang="en-US" dirty="0" err="1" smtClean="0"/>
              <a:t>j++</a:t>
            </a:r>
            <a:r>
              <a:rPr lang="en-US" dirty="0" smtClean="0"/>
              <a:t>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video[</a:t>
            </a:r>
            <a:r>
              <a:rPr lang="en-US" dirty="0" err="1" smtClean="0"/>
              <a:t>i</a:t>
            </a:r>
            <a:r>
              <a:rPr lang="en-US" dirty="0" smtClean="0"/>
              <a:t>][j] = new </a:t>
            </a:r>
            <a:r>
              <a:rPr lang="en-US" dirty="0" err="1" smtClean="0"/>
              <a:t>int</a:t>
            </a:r>
            <a:r>
              <a:rPr lang="en-US" dirty="0" smtClean="0"/>
              <a:t>[COL];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for(</a:t>
            </a:r>
            <a:r>
              <a:rPr lang="en-US" dirty="0" err="1" smtClean="0"/>
              <a:t>int</a:t>
            </a:r>
            <a:r>
              <a:rPr lang="en-US" dirty="0" smtClean="0"/>
              <a:t> k = 0; k &lt; COL; k++)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300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16081"/>
            <a:ext cx="10515600" cy="4053554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Partitioning between MPI + </a:t>
            </a:r>
            <a:r>
              <a:rPr lang="en-US" dirty="0" err="1" smtClean="0"/>
              <a:t>OpenMP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8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Smoothing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203306"/>
            <a:ext cx="5168900" cy="2781300"/>
          </a:xfrm>
        </p:spPr>
      </p:pic>
      <p:sp>
        <p:nvSpPr>
          <p:cNvPr id="5" name="TextBox 4"/>
          <p:cNvSpPr txBox="1"/>
          <p:nvPr/>
        </p:nvSpPr>
        <p:spPr>
          <a:xfrm>
            <a:off x="838200" y="2203306"/>
            <a:ext cx="496685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Smoothing with constant mask:</a:t>
            </a:r>
          </a:p>
          <a:p>
            <a:endParaRPr lang="en-US" sz="2500" dirty="0" smtClean="0"/>
          </a:p>
          <a:p>
            <a:r>
              <a:rPr lang="en-US" sz="2500" dirty="0"/>
              <a:t>	</a:t>
            </a:r>
            <a:r>
              <a:rPr lang="en-US" sz="2500" dirty="0" smtClean="0"/>
              <a:t>	|1   1   1|</a:t>
            </a:r>
          </a:p>
          <a:p>
            <a:r>
              <a:rPr lang="en-US" sz="2500" dirty="0" smtClean="0"/>
              <a:t>	1/9 *	|1   1   1|</a:t>
            </a:r>
          </a:p>
          <a:p>
            <a:r>
              <a:rPr lang="en-US" sz="2500" dirty="0"/>
              <a:t>	</a:t>
            </a:r>
            <a:r>
              <a:rPr lang="en-US" sz="2500" dirty="0" smtClean="0"/>
              <a:t>	|1   1   1|</a:t>
            </a:r>
            <a:endParaRPr lang="en-US" sz="2500" dirty="0"/>
          </a:p>
          <a:p>
            <a:endParaRPr lang="en-US" sz="2500" dirty="0" smtClean="0"/>
          </a:p>
          <a:p>
            <a:r>
              <a:rPr lang="en-US" sz="2500" dirty="0" smtClean="0"/>
              <a:t>At every pixel. Ignore border. </a:t>
            </a:r>
          </a:p>
        </p:txBody>
      </p:sp>
    </p:spTree>
    <p:extLst>
      <p:ext uri="{BB962C8B-B14F-4D97-AF65-F5344CB8AC3E}">
        <p14:creationId xmlns:p14="http://schemas.microsoft.com/office/powerpoint/2010/main" val="193336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3" b="20523"/>
          <a:stretch/>
        </p:blipFill>
        <p:spPr>
          <a:xfrm>
            <a:off x="1812197" y="1690688"/>
            <a:ext cx="8567605" cy="4017385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Temporal derivative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987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Temporal derivative </a:t>
            </a:r>
            <a:r>
              <a:rPr lang="en-US" smtClean="0"/>
              <a:t>+ normalization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3187"/>
            <a:ext cx="10515600" cy="3223673"/>
          </a:xfrm>
        </p:spPr>
      </p:pic>
    </p:spTree>
    <p:extLst>
      <p:ext uri="{BB962C8B-B14F-4D97-AF65-F5344CB8AC3E}">
        <p14:creationId xmlns:p14="http://schemas.microsoft.com/office/powerpoint/2010/main" val="16555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265</Words>
  <Application>Microsoft Macintosh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Hybrid Programing with  MPI + OpenMP</vt:lpstr>
      <vt:lpstr>Motion detection</vt:lpstr>
      <vt:lpstr>Project Objectives </vt:lpstr>
      <vt:lpstr>Data structure</vt:lpstr>
      <vt:lpstr>Creating 3D array</vt:lpstr>
      <vt:lpstr>Partitioning between MPI + OpenMP</vt:lpstr>
      <vt:lpstr>Smoothing images</vt:lpstr>
      <vt:lpstr>Temporal derivative</vt:lpstr>
      <vt:lpstr>Temporal derivative + normalization</vt:lpstr>
      <vt:lpstr>Results</vt:lpstr>
      <vt:lpstr>Console Results</vt:lpstr>
      <vt:lpstr>Motion detection scatter with MatLab</vt:lpstr>
      <vt:lpstr>Project Objectives </vt:lpstr>
      <vt:lpstr>References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Programing with  MPI + OpenMP</dc:title>
  <dc:creator>Bruno Costa Rendon</dc:creator>
  <cp:lastModifiedBy>Bruno Costa Rendon</cp:lastModifiedBy>
  <cp:revision>17</cp:revision>
  <dcterms:created xsi:type="dcterms:W3CDTF">2017-11-27T05:08:28Z</dcterms:created>
  <dcterms:modified xsi:type="dcterms:W3CDTF">2017-11-27T15:52:33Z</dcterms:modified>
</cp:coreProperties>
</file>